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14"/>
  </p:notesMasterIdLst>
  <p:handoutMasterIdLst>
    <p:handoutMasterId r:id="rId15"/>
  </p:handoutMasterIdLst>
  <p:sldIdLst>
    <p:sldId id="322" r:id="rId3"/>
    <p:sldId id="502" r:id="rId4"/>
    <p:sldId id="443" r:id="rId5"/>
    <p:sldId id="514" r:id="rId6"/>
    <p:sldId id="515" r:id="rId7"/>
    <p:sldId id="511" r:id="rId8"/>
    <p:sldId id="516" r:id="rId9"/>
    <p:sldId id="517" r:id="rId10"/>
    <p:sldId id="518" r:id="rId11"/>
    <p:sldId id="519" r:id="rId12"/>
    <p:sldId id="423" r:id="rId13"/>
  </p:sldIdLst>
  <p:sldSz cx="9906000" cy="6858000" type="A4"/>
  <p:notesSz cx="6858000" cy="9947275"/>
  <p:embeddedFontLst>
    <p:embeddedFont>
      <p:font typeface="Lato" charset="0"/>
      <p:regular r:id="rId16"/>
      <p:bold r:id="rId17"/>
      <p:italic r:id="rId18"/>
      <p:boldItalic r:id="rId19"/>
    </p:embeddedFont>
    <p:embeddedFont>
      <p:font typeface="Lato Light" charset="0"/>
      <p:regular r:id="rId20"/>
      <p:italic r:id="rId21"/>
    </p:embeddedFont>
    <p:embeddedFont>
      <p:font typeface="Tahoma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_PlakatTitul" charset="-52"/>
      <p:bold r:id="rId28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D7D"/>
    <a:srgbClr val="0D75BA"/>
    <a:srgbClr val="3498DB"/>
    <a:srgbClr val="ED9A00"/>
    <a:srgbClr val="E4594E"/>
    <a:srgbClr val="D61C35"/>
    <a:srgbClr val="22BA59"/>
    <a:srgbClr val="D6DBE2"/>
    <a:srgbClr val="B0B0B0"/>
    <a:srgbClr val="1D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9771" autoAdjust="0"/>
  </p:normalViewPr>
  <p:slideViewPr>
    <p:cSldViewPr>
      <p:cViewPr>
        <p:scale>
          <a:sx n="90" d="100"/>
          <a:sy n="90" d="100"/>
        </p:scale>
        <p:origin x="-1236" y="-144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34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%20&#1064;&#1080;&#1088;&#1080;&#1093;&#1080;&#1085;&#1072;\Desktop\&#1055;&#1088;&#1077;&#1079;&#1077;&#1085;&#1090;&#1072;&#1094;&#1080;&#1080;.%20&#1053;&#1086;&#1074;&#1099;&#1081;%20&#1092;&#1086;&#1088;&#1084;&#1072;&#1090;\6%20&#1084;&#1077;&#1089;&#1103;&#1094;&#1077;&#1074;%202021\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%20&#1064;&#1080;&#1088;&#1080;&#1093;&#1080;&#1085;&#1072;\Desktop\&#1055;&#1088;&#1077;&#1079;&#1077;&#1085;&#1090;&#1072;&#1094;&#1080;&#1080;.%20&#1053;&#1086;&#1074;&#1099;&#1081;%20&#1092;&#1086;&#1088;&#1084;&#1072;&#1090;\6%20&#1084;&#1077;&#1089;&#1103;&#1094;&#1077;&#1074;%202021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Lato" pitchFamily="34" charset="0"/>
                <a:cs typeface="Lato" pitchFamily="34" charset="0"/>
              </a:rPr>
              <a:t>Смертельный травматизм</a:t>
            </a:r>
          </a:p>
        </c:rich>
      </c:tx>
      <c:layout>
        <c:manualLayout>
          <c:xMode val="edge"/>
          <c:yMode val="edge"/>
          <c:x val="0.17201631046119231"/>
          <c:y val="5.521047799232096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flat">
              <a:solidFill>
                <a:srgbClr val="3498DB"/>
              </a:solidFill>
            </a:ln>
          </c:spPr>
          <c:marker>
            <c:spPr>
              <a:ln w="8890" cap="rnd">
                <a:miter lim="800000"/>
              </a:ln>
            </c:spPr>
          </c:marker>
          <c:dLbls>
            <c:dLbl>
              <c:idx val="0"/>
              <c:layout>
                <c:manualLayout>
                  <c:x val="0"/>
                  <c:y val="-5.098788014074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285714285714281E-3"/>
                  <c:y val="-5.098788014074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85457171425396E-4"/>
                  <c:y val="-5.447723523894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588909212666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Lato Light" pitchFamily="34" charset="0"/>
                    <a:cs typeface="Lato Light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'травмат и авар'!$B$6:$B$11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6 мес. 2023</c:v>
                </c:pt>
              </c:strCache>
            </c:strRef>
          </c:cat>
          <c:val>
            <c:numRef>
              <c:f>'травмат и авар'!$C$6:$C$11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03072"/>
        <c:axId val="84160512"/>
      </c:lineChart>
      <c:catAx>
        <c:axId val="840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84160512"/>
        <c:crosses val="autoZero"/>
        <c:auto val="1"/>
        <c:lblAlgn val="ctr"/>
        <c:lblOffset val="100"/>
        <c:noMultiLvlLbl val="0"/>
      </c:catAx>
      <c:valAx>
        <c:axId val="84160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00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200">
                <a:latin typeface="Lato" pitchFamily="34" charset="0"/>
                <a:cs typeface="Lato" pitchFamily="34" charset="0"/>
              </a:defRPr>
            </a:pPr>
            <a:r>
              <a:rPr lang="ru-RU" sz="1200" dirty="0">
                <a:latin typeface="Lato" pitchFamily="34" charset="0"/>
                <a:cs typeface="Lato" pitchFamily="34" charset="0"/>
              </a:rPr>
              <a:t>Аварии</a:t>
            </a:r>
          </a:p>
        </c:rich>
      </c:tx>
      <c:layout>
        <c:manualLayout>
          <c:xMode val="edge"/>
          <c:yMode val="edge"/>
          <c:x val="0.38998687664041992"/>
          <c:y val="6.01851851851851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766185476815392E-2"/>
          <c:y val="6.0659813356663747E-2"/>
          <c:w val="0.74035870516185476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'травмат и авар'!$M$5</c:f>
              <c:strCache>
                <c:ptCount val="1"/>
                <c:pt idx="0">
                  <c:v>Количество аварий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'травмат и авар'!$M$6:$M$11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6 мес. 2023</c:v>
                </c:pt>
              </c:strCache>
            </c:strRef>
          </c:cat>
          <c:val>
            <c:numRef>
              <c:f>'травмат и авар'!$N$6:$N$11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76896"/>
        <c:axId val="84178432"/>
      </c:lineChart>
      <c:catAx>
        <c:axId val="841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84178432"/>
        <c:crosses val="autoZero"/>
        <c:auto val="1"/>
        <c:lblAlgn val="ctr"/>
        <c:lblOffset val="100"/>
        <c:noMultiLvlLbl val="0"/>
      </c:catAx>
      <c:valAx>
        <c:axId val="84178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17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FD9346A-BC9F-44DE-8C86-9559553F58ED}" type="slidenum">
              <a:rPr lang="ru-RU"/>
              <a:pPr eaLnBrk="1" hangingPunct="1"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59AFCF3-7DEE-4145-9A18-32D4F286B033}" type="slidenum">
              <a:rPr lang="ru-RU"/>
              <a:pPr eaLnBrk="1" hangingPunct="1"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36600" y="747713"/>
            <a:ext cx="5384800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1" y="4724679"/>
            <a:ext cx="5486400" cy="4476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37" tIns="45918" rIns="91837" bIns="45918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FD9346A-BC9F-44DE-8C86-9559553F58ED}" type="slidenum">
              <a:rPr lang="ru-RU"/>
              <a:pPr eaLnBrk="1" hangingPunct="1"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FD9346A-BC9F-44DE-8C86-9559553F58ED}" type="slidenum">
              <a:rPr lang="ru-RU"/>
              <a:pPr eaLnBrk="1" hangingPunct="1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FD9346A-BC9F-44DE-8C86-9559553F58ED}" type="slidenum">
              <a:rPr lang="ru-RU"/>
              <a:pPr eaLnBrk="1" hangingPunct="1"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4053294"/>
            <a:ext cx="9489503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Северо-Западного управления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Ростехнадзора на территории Архангельской области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 </a:t>
            </a:r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месяцев 2023 года. Профилактические мероприятия.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606" y="5861777"/>
            <a:ext cx="3782261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ПИВОВАРОВ ЭДУАРД АНАТОЛЬЕВИЧ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ВОПРОСЫ, ТРЕБУЮЩЕГО ДОПОЛНИТЕЛЬНОГО ВНИМАНИЯ И РЕШЕНИЯ</a:t>
            </a:r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66000" y="6345238"/>
            <a:ext cx="2311400" cy="365125"/>
          </a:xfrm>
        </p:spPr>
        <p:txBody>
          <a:bodyPr/>
          <a:lstStyle/>
          <a:p>
            <a:pPr>
              <a:defRPr/>
            </a:pPr>
            <a:fld id="{1A9A25A5-F03F-48F4-BD63-6994EE0637C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50134"/>
              </p:ext>
            </p:extLst>
          </p:nvPr>
        </p:nvGraphicFramePr>
        <p:xfrm>
          <a:off x="200472" y="1592796"/>
          <a:ext cx="9324528" cy="2324204"/>
        </p:xfrm>
        <a:graphic>
          <a:graphicData uri="http://schemas.openxmlformats.org/drawingml/2006/table">
            <a:tbl>
              <a:tblPr/>
              <a:tblGrid>
                <a:gridCol w="540060"/>
                <a:gridCol w="8784468"/>
              </a:tblGrid>
              <a:tr h="581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Износ технологического оборудования, в т.ч. тепловых и электрических сетей.</a:t>
                      </a:r>
                    </a:p>
                  </a:txBody>
                  <a:tcPr marL="77992" marR="77992" marT="71704" marB="71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Недостаточное количество квалифицированного персонала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Использование на источниках теплоснабжения в качестве топлива каменного угля и мазута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955 лифтов, отработавших нормативный срок службы, требующих замены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2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628800"/>
            <a:ext cx="9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строительный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энергетический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горный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производством маркшейдерских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6" t="18813" r="42685" b="15586"/>
          <a:stretch/>
        </p:blipFill>
        <p:spPr bwMode="auto">
          <a:xfrm>
            <a:off x="-3039888" y="1466892"/>
            <a:ext cx="12673408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508" y="2085894"/>
            <a:ext cx="340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Управление является территориальным органом межрегионального уровня, осуществляющим функции </a:t>
            </a:r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и шельфе морей Арктической зоны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АРХАНГЕЛЬСКОЙ ОБЛАСТИ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05128" y="1844824"/>
            <a:ext cx="3407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958 опасных производственных объектов</a:t>
            </a:r>
            <a:r>
              <a:rPr lang="ru-RU" sz="1600" b="1" dirty="0" smtClean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rgbClr val="0D75BA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2469 объектов тепло и электроэнергетики;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rgbClr val="0D75BA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38 гидротехнических сооружений;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rgbClr val="0D75BA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14 объектов государственного строительного надзора</a:t>
            </a:r>
            <a:endParaRPr lang="ru-RU" sz="1600" b="1" dirty="0">
              <a:solidFill>
                <a:srgbClr val="0D75BA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6" name="Picture 2" descr="Z:\Ширихина СН\Сканы\карта Ар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9" y="1484784"/>
            <a:ext cx="5514976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ПОКАЗАТЕЛИ КОНТРОЛЬНОЙ (НАДЗОРНОЙ) ДЕЯТЕЛЬНОСТИ НА ТЕРРИТОРИИ АРХАНГЕЛЬСКОЙ ОБЛАСТИ)</a:t>
            </a:r>
          </a:p>
        </p:txBody>
      </p:sp>
      <p:pic>
        <p:nvPicPr>
          <p:cNvPr id="1024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3"/>
          <p:cNvSpPr txBox="1">
            <a:spLocks noChangeArrowheads="1"/>
          </p:cNvSpPr>
          <p:nvPr/>
        </p:nvSpPr>
        <p:spPr bwMode="auto">
          <a:xfrm>
            <a:off x="590550" y="1557338"/>
            <a:ext cx="1755775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bg1"/>
                </a:solidFill>
                <a:latin typeface="Lato" pitchFamily="34" charset="0"/>
              </a:rPr>
              <a:t>6 месяцев 2022 год</a:t>
            </a:r>
            <a:endParaRPr lang="ru-RU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0246" name="TextBox 95"/>
          <p:cNvSpPr txBox="1">
            <a:spLocks noChangeArrowheads="1"/>
          </p:cNvSpPr>
          <p:nvPr/>
        </p:nvSpPr>
        <p:spPr bwMode="auto">
          <a:xfrm>
            <a:off x="560388" y="1989138"/>
            <a:ext cx="1754187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bg1"/>
                </a:solidFill>
                <a:latin typeface="Lato" pitchFamily="34" charset="0"/>
              </a:rPr>
              <a:t>6 месяцев 2023 год</a:t>
            </a:r>
            <a:endParaRPr lang="ru-RU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0247" name="TextBox 41"/>
          <p:cNvSpPr txBox="1">
            <a:spLocks noChangeArrowheads="1"/>
          </p:cNvSpPr>
          <p:nvPr/>
        </p:nvSpPr>
        <p:spPr bwMode="auto">
          <a:xfrm>
            <a:off x="1453130" y="5258539"/>
            <a:ext cx="1049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проверок</a:t>
            </a:r>
          </a:p>
        </p:txBody>
      </p:sp>
      <p:pic>
        <p:nvPicPr>
          <p:cNvPr id="1024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4567651"/>
            <a:ext cx="431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33" y="4244366"/>
            <a:ext cx="433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44"/>
          <p:cNvSpPr txBox="1">
            <a:spLocks noChangeArrowheads="1"/>
          </p:cNvSpPr>
          <p:nvPr/>
        </p:nvSpPr>
        <p:spPr bwMode="auto">
          <a:xfrm>
            <a:off x="3273604" y="5279804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нарушений</a:t>
            </a:r>
          </a:p>
        </p:txBody>
      </p:sp>
      <p:pic>
        <p:nvPicPr>
          <p:cNvPr id="1025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86" y="4719767"/>
            <a:ext cx="4318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49" y="4510088"/>
            <a:ext cx="4318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48"/>
          <p:cNvSpPr txBox="1">
            <a:spLocks noChangeArrowheads="1"/>
          </p:cNvSpPr>
          <p:nvPr/>
        </p:nvSpPr>
        <p:spPr bwMode="auto">
          <a:xfrm>
            <a:off x="4718844" y="5246688"/>
            <a:ext cx="154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административных </a:t>
            </a:r>
          </a:p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наказаний</a:t>
            </a:r>
          </a:p>
        </p:txBody>
      </p:sp>
      <p:sp>
        <p:nvSpPr>
          <p:cNvPr id="10254" name="TextBox 51"/>
          <p:cNvSpPr txBox="1">
            <a:spLocks noChangeArrowheads="1"/>
          </p:cNvSpPr>
          <p:nvPr/>
        </p:nvSpPr>
        <p:spPr bwMode="auto">
          <a:xfrm>
            <a:off x="6518559" y="5258539"/>
            <a:ext cx="152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latin typeface="Lato Light" pitchFamily="34" charset="0"/>
              </a:rPr>
              <a:t>Сумма </a:t>
            </a:r>
            <a:endParaRPr lang="ru-RU" sz="1200" b="1" dirty="0" smtClean="0">
              <a:latin typeface="Lato Light" pitchFamily="34" charset="0"/>
            </a:endParaRPr>
          </a:p>
          <a:p>
            <a:pPr algn="ctr" defTabSz="914400" eaLnBrk="1" hangingPunct="1"/>
            <a:r>
              <a:rPr lang="ru-RU" sz="1200" b="1" dirty="0" smtClean="0">
                <a:latin typeface="Lato Light" pitchFamily="34" charset="0"/>
              </a:rPr>
              <a:t>штрафов </a:t>
            </a:r>
            <a:r>
              <a:rPr lang="ru-RU" sz="1200" b="1" dirty="0">
                <a:latin typeface="Lato Light" pitchFamily="34" charset="0"/>
              </a:rPr>
              <a:t>, тыс. руб.</a:t>
            </a:r>
          </a:p>
        </p:txBody>
      </p:sp>
      <p:grpSp>
        <p:nvGrpSpPr>
          <p:cNvPr id="10255" name="Группа 19"/>
          <p:cNvGrpSpPr>
            <a:grpSpLocks/>
          </p:cNvGrpSpPr>
          <p:nvPr/>
        </p:nvGrpSpPr>
        <p:grpSpPr bwMode="auto">
          <a:xfrm>
            <a:off x="1929697" y="3381749"/>
            <a:ext cx="728699" cy="1254900"/>
            <a:chOff x="755576" y="3476652"/>
            <a:chExt cx="728921" cy="1256450"/>
          </a:xfrm>
        </p:grpSpPr>
        <p:cxnSp>
          <p:nvCxnSpPr>
            <p:cNvPr id="55" name="Прямая соединительная линия 54"/>
            <p:cNvCxnSpPr/>
            <p:nvPr/>
          </p:nvCxnSpPr>
          <p:spPr bwMode="auto">
            <a:xfrm>
              <a:off x="1165681" y="4462894"/>
              <a:ext cx="0" cy="2702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162136" y="4414434"/>
              <a:ext cx="3223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5" name="TextBox 69"/>
            <p:cNvSpPr txBox="1">
              <a:spLocks noChangeArrowheads="1"/>
            </p:cNvSpPr>
            <p:nvPr/>
          </p:nvSpPr>
          <p:spPr bwMode="auto">
            <a:xfrm>
              <a:off x="755576" y="3476652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56" name="Группа 20"/>
          <p:cNvGrpSpPr>
            <a:grpSpLocks/>
          </p:cNvGrpSpPr>
          <p:nvPr/>
        </p:nvGrpSpPr>
        <p:grpSpPr bwMode="auto">
          <a:xfrm>
            <a:off x="4071094" y="3698875"/>
            <a:ext cx="506870" cy="666750"/>
            <a:chOff x="1133739" y="3722196"/>
            <a:chExt cx="511957" cy="662780"/>
          </a:xfrm>
        </p:grpSpPr>
        <p:cxnSp>
          <p:nvCxnSpPr>
            <p:cNvPr id="50" name="Прямая соединительная линия 49"/>
            <p:cNvCxnSpPr/>
            <p:nvPr/>
          </p:nvCxnSpPr>
          <p:spPr bwMode="auto">
            <a:xfrm>
              <a:off x="1188256" y="4116708"/>
              <a:ext cx="0" cy="268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188256" y="4102506"/>
              <a:ext cx="3238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2" name="TextBox 74"/>
            <p:cNvSpPr txBox="1">
              <a:spLocks noChangeArrowheads="1"/>
            </p:cNvSpPr>
            <p:nvPr/>
          </p:nvSpPr>
          <p:spPr bwMode="auto">
            <a:xfrm>
              <a:off x="1133739" y="3722196"/>
              <a:ext cx="511957" cy="30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652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57" name="TextBox 83"/>
          <p:cNvSpPr txBox="1">
            <a:spLocks noChangeArrowheads="1"/>
          </p:cNvSpPr>
          <p:nvPr/>
        </p:nvSpPr>
        <p:spPr bwMode="auto">
          <a:xfrm>
            <a:off x="3033339" y="3326453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1013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sp>
        <p:nvSpPr>
          <p:cNvPr id="10258" name="TextBox 90"/>
          <p:cNvSpPr txBox="1">
            <a:spLocks noChangeArrowheads="1"/>
          </p:cNvSpPr>
          <p:nvPr/>
        </p:nvSpPr>
        <p:spPr bwMode="auto">
          <a:xfrm>
            <a:off x="4791611" y="3591999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140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59" name="Группа 23"/>
          <p:cNvGrpSpPr>
            <a:grpSpLocks/>
          </p:cNvGrpSpPr>
          <p:nvPr/>
        </p:nvGrpSpPr>
        <p:grpSpPr bwMode="auto">
          <a:xfrm>
            <a:off x="5767021" y="3853562"/>
            <a:ext cx="410852" cy="649287"/>
            <a:chOff x="1553762" y="2909017"/>
            <a:chExt cx="413374" cy="64883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53762" y="3278645"/>
              <a:ext cx="32583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3762" y="3288164"/>
              <a:ext cx="0" cy="2696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9" name="TextBox 103"/>
            <p:cNvSpPr txBox="1">
              <a:spLocks noChangeArrowheads="1"/>
            </p:cNvSpPr>
            <p:nvPr/>
          </p:nvSpPr>
          <p:spPr bwMode="auto">
            <a:xfrm>
              <a:off x="1565216" y="2909017"/>
              <a:ext cx="401920" cy="30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71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pic>
        <p:nvPicPr>
          <p:cNvPr id="1026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4" y="4418416"/>
            <a:ext cx="4333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4934929"/>
            <a:ext cx="431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Прямоугольник 115"/>
          <p:cNvSpPr>
            <a:spLocks noChangeArrowheads="1"/>
          </p:cNvSpPr>
          <p:nvPr/>
        </p:nvSpPr>
        <p:spPr bwMode="auto">
          <a:xfrm>
            <a:off x="2344703" y="3899974"/>
            <a:ext cx="40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50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3" name="Группа 116"/>
          <p:cNvGrpSpPr>
            <a:grpSpLocks/>
          </p:cNvGrpSpPr>
          <p:nvPr/>
        </p:nvGrpSpPr>
        <p:grpSpPr bwMode="auto">
          <a:xfrm>
            <a:off x="3226425" y="2684853"/>
            <a:ext cx="606425" cy="1279525"/>
            <a:chOff x="1269958" y="2286000"/>
            <a:chExt cx="604759" cy="1278115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1269958" y="3278680"/>
              <a:ext cx="3229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592918" y="3294537"/>
              <a:ext cx="0" cy="26957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6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4" name="Группа 122"/>
          <p:cNvGrpSpPr>
            <a:grpSpLocks/>
          </p:cNvGrpSpPr>
          <p:nvPr/>
        </p:nvGrpSpPr>
        <p:grpSpPr bwMode="auto">
          <a:xfrm>
            <a:off x="4845399" y="3346229"/>
            <a:ext cx="1106487" cy="915987"/>
            <a:chOff x="-163644" y="3516458"/>
            <a:chExt cx="1103951" cy="913538"/>
          </a:xfrm>
        </p:grpSpPr>
        <p:cxnSp>
          <p:nvCxnSpPr>
            <p:cNvPr id="128" name="Прямая соединительная линия 127"/>
            <p:cNvCxnSpPr/>
            <p:nvPr/>
          </p:nvCxnSpPr>
          <p:spPr bwMode="auto">
            <a:xfrm>
              <a:off x="129370" y="4160843"/>
              <a:ext cx="0" cy="2691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-163644" y="4151343"/>
              <a:ext cx="3231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3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5" name="Группа 128"/>
          <p:cNvGrpSpPr>
            <a:grpSpLocks/>
          </p:cNvGrpSpPr>
          <p:nvPr/>
        </p:nvGrpSpPr>
        <p:grpSpPr bwMode="auto">
          <a:xfrm>
            <a:off x="6478835" y="3570187"/>
            <a:ext cx="514350" cy="569913"/>
            <a:chOff x="1458276" y="2286000"/>
            <a:chExt cx="416441" cy="570753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1458276" y="2568991"/>
              <a:ext cx="3238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1782175" y="2586480"/>
              <a:ext cx="0" cy="2702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0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6" name="Прямоугольник 3"/>
          <p:cNvSpPr>
            <a:spLocks noChangeArrowheads="1"/>
          </p:cNvSpPr>
          <p:nvPr/>
        </p:nvSpPr>
        <p:spPr bwMode="auto">
          <a:xfrm>
            <a:off x="6496587" y="3498724"/>
            <a:ext cx="556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8AB"/>
                </a:solidFill>
                <a:latin typeface="a_PlakatTitul" pitchFamily="34" charset="-52"/>
              </a:rPr>
              <a:t>2718</a:t>
            </a:r>
            <a:endParaRPr lang="ru-RU" sz="12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7" name="Группа 133"/>
          <p:cNvGrpSpPr>
            <a:grpSpLocks/>
          </p:cNvGrpSpPr>
          <p:nvPr/>
        </p:nvGrpSpPr>
        <p:grpSpPr bwMode="auto">
          <a:xfrm>
            <a:off x="7208215" y="3964378"/>
            <a:ext cx="561975" cy="657585"/>
            <a:chOff x="755576" y="3516458"/>
            <a:chExt cx="561625" cy="498097"/>
          </a:xfrm>
        </p:grpSpPr>
        <p:cxnSp>
          <p:nvCxnSpPr>
            <p:cNvPr id="139" name="Прямая соединительная линия 138"/>
            <p:cNvCxnSpPr/>
            <p:nvPr/>
          </p:nvCxnSpPr>
          <p:spPr bwMode="auto">
            <a:xfrm>
              <a:off x="1009418" y="3744885"/>
              <a:ext cx="0" cy="2696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993553" y="3744885"/>
              <a:ext cx="323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67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8" name="Прямоугольник 4"/>
          <p:cNvSpPr>
            <a:spLocks noChangeArrowheads="1"/>
          </p:cNvSpPr>
          <p:nvPr/>
        </p:nvSpPr>
        <p:spPr bwMode="auto">
          <a:xfrm>
            <a:off x="7462215" y="3877511"/>
            <a:ext cx="463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68AB"/>
                </a:solidFill>
                <a:latin typeface="a_PlakatTitul" pitchFamily="34" charset="-52"/>
              </a:rPr>
              <a:t>308</a:t>
            </a:r>
            <a:endParaRPr lang="ru-RU" sz="12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9" name="Группа 4"/>
          <p:cNvGrpSpPr>
            <a:grpSpLocks/>
          </p:cNvGrpSpPr>
          <p:nvPr/>
        </p:nvGrpSpPr>
        <p:grpSpPr bwMode="auto">
          <a:xfrm>
            <a:off x="1621872" y="3708566"/>
            <a:ext cx="520700" cy="1373188"/>
            <a:chOff x="483193" y="4863804"/>
            <a:chExt cx="482291" cy="466773"/>
          </a:xfrm>
        </p:grpSpPr>
        <p:pic>
          <p:nvPicPr>
            <p:cNvPr id="10358" name="Picture 3" descr="C:\Users\Илья\Desktop\столбец 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93" y="5201838"/>
              <a:ext cx="399774" cy="12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9" name="Группа 15"/>
            <p:cNvGrpSpPr>
              <a:grpSpLocks/>
            </p:cNvGrpSpPr>
            <p:nvPr/>
          </p:nvGrpSpPr>
          <p:grpSpPr bwMode="auto">
            <a:xfrm>
              <a:off x="499368" y="4863804"/>
              <a:ext cx="466116" cy="364430"/>
              <a:chOff x="823403" y="4431842"/>
              <a:chExt cx="466116" cy="364430"/>
            </a:xfrm>
          </p:grpSpPr>
          <p:grpSp>
            <p:nvGrpSpPr>
              <p:cNvPr id="10360" name="Группа 14"/>
              <p:cNvGrpSpPr>
                <a:grpSpLocks/>
              </p:cNvGrpSpPr>
              <p:nvPr/>
            </p:nvGrpSpPr>
            <p:grpSpPr bwMode="auto">
              <a:xfrm>
                <a:off x="932927" y="4553859"/>
                <a:ext cx="211051" cy="242413"/>
                <a:chOff x="1661466" y="3480067"/>
                <a:chExt cx="211051" cy="242413"/>
              </a:xfrm>
            </p:grpSpPr>
            <p:sp>
              <p:nvSpPr>
                <p:cNvPr id="85" name="Овал 84"/>
                <p:cNvSpPr/>
                <p:nvPr/>
              </p:nvSpPr>
              <p:spPr>
                <a:xfrm>
                  <a:off x="1660752" y="3665634"/>
                  <a:ext cx="148510" cy="56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85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1872489" y="3480004"/>
                  <a:ext cx="0" cy="11170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823403" y="4558653"/>
                <a:ext cx="3278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62" name="TextBox 69"/>
              <p:cNvSpPr txBox="1">
                <a:spLocks noChangeArrowheads="1"/>
              </p:cNvSpPr>
              <p:nvPr/>
            </p:nvSpPr>
            <p:spPr bwMode="auto">
              <a:xfrm>
                <a:off x="826372" y="4431842"/>
                <a:ext cx="463147" cy="94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ru-RU" sz="1200" dirty="0" smtClean="0">
                    <a:solidFill>
                      <a:srgbClr val="0068AB"/>
                    </a:solidFill>
                    <a:latin typeface="a_PlakatTitul" pitchFamily="34" charset="-52"/>
                  </a:rPr>
                  <a:t>100</a:t>
                </a:r>
                <a:endParaRPr lang="ru-RU" sz="1200" dirty="0">
                  <a:solidFill>
                    <a:srgbClr val="0068AB"/>
                  </a:solidFill>
                  <a:latin typeface="a_PlakatTitul" pitchFamily="34" charset="-52"/>
                </a:endParaRPr>
              </a:p>
            </p:txBody>
          </p:sp>
        </p:grpSp>
      </p:grpSp>
      <p:pic>
        <p:nvPicPr>
          <p:cNvPr id="10270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4910137"/>
            <a:ext cx="4318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Овал 87"/>
          <p:cNvSpPr/>
          <p:nvPr/>
        </p:nvSpPr>
        <p:spPr bwMode="auto">
          <a:xfrm>
            <a:off x="2256631" y="4776788"/>
            <a:ext cx="179388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0" name="Овал 89"/>
          <p:cNvSpPr/>
          <p:nvPr/>
        </p:nvSpPr>
        <p:spPr bwMode="auto">
          <a:xfrm>
            <a:off x="3529638" y="4151000"/>
            <a:ext cx="180975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Овал 90"/>
          <p:cNvSpPr/>
          <p:nvPr/>
        </p:nvSpPr>
        <p:spPr bwMode="auto">
          <a:xfrm>
            <a:off x="4071094" y="4478751"/>
            <a:ext cx="179387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8" name="Овал 77"/>
          <p:cNvSpPr/>
          <p:nvPr/>
        </p:nvSpPr>
        <p:spPr bwMode="auto">
          <a:xfrm>
            <a:off x="5052755" y="4410850"/>
            <a:ext cx="179387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" name="Овал 88"/>
          <p:cNvSpPr/>
          <p:nvPr/>
        </p:nvSpPr>
        <p:spPr bwMode="auto">
          <a:xfrm>
            <a:off x="5646292" y="4658139"/>
            <a:ext cx="179387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Овал 94"/>
          <p:cNvSpPr/>
          <p:nvPr/>
        </p:nvSpPr>
        <p:spPr bwMode="auto">
          <a:xfrm>
            <a:off x="6736010" y="4306259"/>
            <a:ext cx="180975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0" name="Овал 79"/>
          <p:cNvSpPr/>
          <p:nvPr/>
        </p:nvSpPr>
        <p:spPr bwMode="auto">
          <a:xfrm>
            <a:off x="7347458" y="4802693"/>
            <a:ext cx="179387" cy="17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66000" y="6345238"/>
            <a:ext cx="2311400" cy="365125"/>
          </a:xfrm>
        </p:spPr>
        <p:txBody>
          <a:bodyPr/>
          <a:lstStyle/>
          <a:p>
            <a:pPr>
              <a:defRPr/>
            </a:pPr>
            <a:fld id="{5A67372B-DFBC-4283-AFF6-0E72B91B67D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</a:t>
            </a:r>
          </a:p>
        </p:txBody>
      </p:sp>
      <p:pic>
        <p:nvPicPr>
          <p:cNvPr id="410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7" y="2752393"/>
            <a:ext cx="5461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398967" y="2166143"/>
            <a:ext cx="506870" cy="674687"/>
            <a:chOff x="1330573" y="2285999"/>
            <a:chExt cx="503787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503787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140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926696" y="2125922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5108" y="1662075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6285148" y="2127251"/>
            <a:ext cx="378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6285148" y="1520787"/>
            <a:ext cx="3211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Всего административных 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33" y="3820906"/>
            <a:ext cx="546100" cy="200254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1365960" y="3215689"/>
            <a:ext cx="573119" cy="677863"/>
            <a:chOff x="1061572" y="3509686"/>
            <a:chExt cx="529935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105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967657" y="2714525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6295620" y="2503487"/>
            <a:ext cx="344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1663" y="5648676"/>
            <a:ext cx="508000" cy="17938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61E3B-75B2-4728-8766-F8196AF1FB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67657" y="3244407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6295620" y="3244407"/>
            <a:ext cx="3783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386010" y="5324942"/>
            <a:ext cx="506413" cy="5310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6" name="Группа 26"/>
          <p:cNvGrpSpPr>
            <a:grpSpLocks/>
          </p:cNvGrpSpPr>
          <p:nvPr/>
        </p:nvGrpSpPr>
        <p:grpSpPr bwMode="auto">
          <a:xfrm>
            <a:off x="2573910" y="4757409"/>
            <a:ext cx="465704" cy="677863"/>
            <a:chOff x="1061572" y="3509686"/>
            <a:chExt cx="430697" cy="677454"/>
          </a:xfrm>
        </p:grpSpPr>
        <p:grpSp>
          <p:nvGrpSpPr>
            <p:cNvPr id="412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1790111" y="2934068"/>
                <a:ext cx="180584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881137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151130" y="3823821"/>
              <a:ext cx="3244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5" name="TextBox 45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440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34</a:t>
              </a:r>
            </a:p>
          </p:txBody>
        </p:sp>
      </p:grp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1899261" y="5056381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</a:t>
              </a:r>
            </a:p>
          </p:txBody>
        </p:sp>
      </p:grpSp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1016488" y="6060059"/>
            <a:ext cx="127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latin typeface="Lato Light" pitchFamily="34" charset="0"/>
              </a:rPr>
              <a:t>6 мес. 2022 год</a:t>
            </a: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4614627" y="6058269"/>
            <a:ext cx="127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latin typeface="Lato Light" pitchFamily="34" charset="0"/>
              </a:rPr>
              <a:t>6 мес. </a:t>
            </a:r>
            <a:r>
              <a:rPr lang="ru-RU" sz="1200" b="1" dirty="0" smtClean="0">
                <a:latin typeface="Lato Light" pitchFamily="34" charset="0"/>
              </a:rPr>
              <a:t>2023 </a:t>
            </a:r>
            <a:r>
              <a:rPr lang="ru-RU" sz="1200" b="1" dirty="0">
                <a:latin typeface="Lato Light" pitchFamily="34" charset="0"/>
              </a:rPr>
              <a:t>год</a:t>
            </a:r>
          </a:p>
        </p:txBody>
      </p:sp>
      <p:pic>
        <p:nvPicPr>
          <p:cNvPr id="44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4" y="4201318"/>
            <a:ext cx="546100" cy="16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Группа 15"/>
          <p:cNvGrpSpPr>
            <a:grpSpLocks/>
          </p:cNvGrpSpPr>
          <p:nvPr/>
        </p:nvGrpSpPr>
        <p:grpSpPr bwMode="auto">
          <a:xfrm>
            <a:off x="3764869" y="3667018"/>
            <a:ext cx="490537" cy="674687"/>
            <a:chOff x="1330573" y="2285999"/>
            <a:chExt cx="487553" cy="67494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71</a:t>
              </a:r>
            </a:p>
          </p:txBody>
        </p:sp>
      </p:grpSp>
      <p:pic>
        <p:nvPicPr>
          <p:cNvPr id="5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81" y="5529165"/>
            <a:ext cx="546100" cy="35569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Группа 26"/>
          <p:cNvGrpSpPr>
            <a:grpSpLocks/>
          </p:cNvGrpSpPr>
          <p:nvPr/>
        </p:nvGrpSpPr>
        <p:grpSpPr bwMode="auto">
          <a:xfrm>
            <a:off x="4676996" y="4928294"/>
            <a:ext cx="465716" cy="677863"/>
            <a:chOff x="1061572" y="3509686"/>
            <a:chExt cx="430625" cy="677454"/>
          </a:xfrm>
        </p:grpSpPr>
        <p:grpSp>
          <p:nvGrpSpPr>
            <p:cNvPr id="61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15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5114131" y="5705475"/>
            <a:ext cx="508000" cy="17938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7" name="Группа 26"/>
          <p:cNvGrpSpPr>
            <a:grpSpLocks/>
          </p:cNvGrpSpPr>
          <p:nvPr/>
        </p:nvGrpSpPr>
        <p:grpSpPr bwMode="auto">
          <a:xfrm>
            <a:off x="5239544" y="5113338"/>
            <a:ext cx="449262" cy="677862"/>
            <a:chOff x="1061572" y="3509686"/>
            <a:chExt cx="413228" cy="677454"/>
          </a:xfrm>
        </p:grpSpPr>
        <p:grpSp>
          <p:nvGrpSpPr>
            <p:cNvPr id="6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0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5714450" y="5174956"/>
            <a:ext cx="506413" cy="7084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4" name="Группа 26"/>
          <p:cNvGrpSpPr>
            <a:grpSpLocks/>
          </p:cNvGrpSpPr>
          <p:nvPr/>
        </p:nvGrpSpPr>
        <p:grpSpPr bwMode="auto">
          <a:xfrm>
            <a:off x="5887800" y="4557906"/>
            <a:ext cx="465704" cy="677863"/>
            <a:chOff x="1061572" y="3509686"/>
            <a:chExt cx="430697" cy="677454"/>
          </a:xfrm>
        </p:grpSpPr>
        <p:grpSp>
          <p:nvGrpSpPr>
            <p:cNvPr id="7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1790111" y="2934068"/>
                <a:ext cx="180584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1881137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1151130" y="3823821"/>
              <a:ext cx="3244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45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440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3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ПРИ ОСУЩЕСТВЛЕНИИ НАДЗОРА НА ТЕРРИТОРИИ АРХАНГЕЛЬСКОЙ ОБЛАСТИ</a:t>
            </a:r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66000" y="6345238"/>
            <a:ext cx="2311400" cy="365125"/>
          </a:xfrm>
        </p:spPr>
        <p:txBody>
          <a:bodyPr/>
          <a:lstStyle/>
          <a:p>
            <a:pPr>
              <a:defRPr/>
            </a:pPr>
            <a:fld id="{1A9A25A5-F03F-48F4-BD63-6994EE0637C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75931"/>
              </p:ext>
            </p:extLst>
          </p:nvPr>
        </p:nvGraphicFramePr>
        <p:xfrm>
          <a:off x="381000" y="2024063"/>
          <a:ext cx="9216516" cy="4284663"/>
        </p:xfrm>
        <a:graphic>
          <a:graphicData uri="http://schemas.openxmlformats.org/drawingml/2006/table">
            <a:tbl>
              <a:tblPr/>
              <a:tblGrid>
                <a:gridCol w="963010"/>
                <a:gridCol w="6352436"/>
                <a:gridCol w="950535"/>
                <a:gridCol w="950535"/>
              </a:tblGrid>
              <a:tr h="821042">
                <a:tc rowSpan="2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9444" marR="9444" marT="868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Мероприятие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9444" marR="9444" marT="868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Количество в целом</a:t>
                      </a:r>
                    </a:p>
                  </a:txBody>
                  <a:tcPr marL="9444" marR="9444" marT="868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9445" marR="9445" marT="86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102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6 месяцев 2022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9444" marR="9444" marT="868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6 месяцев 2023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9444" marR="9444" marT="868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81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Выдано предостережений</a:t>
                      </a:r>
                    </a:p>
                  </a:txBody>
                  <a:tcPr marL="77992" marR="77992" marT="71704" marB="71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64</a:t>
                      </a:r>
                    </a:p>
                  </a:txBody>
                  <a:tcPr marL="77992" marR="77992" marT="71704" marB="71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157</a:t>
                      </a:r>
                    </a:p>
                  </a:txBody>
                  <a:tcPr marL="77992" marR="77992" marT="71704" marB="71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Направлено информационных писем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317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1167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Консультирование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85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207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97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Профилактический визит 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АВАРИЙНОСТЬ И ТРАВМАТИЗМ</a:t>
            </a:r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66000" y="6345238"/>
            <a:ext cx="2311400" cy="365125"/>
          </a:xfrm>
        </p:spPr>
        <p:txBody>
          <a:bodyPr/>
          <a:lstStyle/>
          <a:p>
            <a:pPr>
              <a:defRPr/>
            </a:pPr>
            <a:fld id="{1A9A25A5-F03F-48F4-BD63-6994EE0637C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62499"/>
              </p:ext>
            </p:extLst>
          </p:nvPr>
        </p:nvGraphicFramePr>
        <p:xfrm>
          <a:off x="236476" y="2168860"/>
          <a:ext cx="4500500" cy="346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173121"/>
              </p:ext>
            </p:extLst>
          </p:nvPr>
        </p:nvGraphicFramePr>
        <p:xfrm>
          <a:off x="4700972" y="2312876"/>
          <a:ext cx="5029200" cy="313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264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РЕЗУЛЬТАТЫ СОВМЕСТНОЙ РАБОТЫ С ПОДНАДЗОРНЫМИ ПРЕДПРИЯТИЯМИ И ОРГАНАМИ ВЛАСТИ АРХАНГЕЛЬСКОЙ ОБЛАСТИ ЗА 2022 И 6 МЕС. 2023 ГГ.</a:t>
            </a:r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66000" y="6345238"/>
            <a:ext cx="2311400" cy="365125"/>
          </a:xfrm>
        </p:spPr>
        <p:txBody>
          <a:bodyPr/>
          <a:lstStyle/>
          <a:p>
            <a:pPr>
              <a:defRPr/>
            </a:pPr>
            <a:fld id="{1A9A25A5-F03F-48F4-BD63-6994EE0637C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7079"/>
              </p:ext>
            </p:extLst>
          </p:nvPr>
        </p:nvGraphicFramePr>
        <p:xfrm>
          <a:off x="200472" y="1592796"/>
          <a:ext cx="9324528" cy="3835227"/>
        </p:xfrm>
        <a:graphic>
          <a:graphicData uri="http://schemas.openxmlformats.org/drawingml/2006/table">
            <a:tbl>
              <a:tblPr/>
              <a:tblGrid>
                <a:gridCol w="540060"/>
                <a:gridCol w="8784468"/>
              </a:tblGrid>
              <a:tr h="581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Принято в эксплуатацию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131,5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км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сетей газораспределения и газопотребления</a:t>
                      </a:r>
                    </a:p>
                  </a:txBody>
                  <a:tcPr marL="77992" marR="77992" marT="71704" marB="71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Заменено и введено в работу лифтов -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173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Осуществлён допуск в эксплуатацию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335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 тепловых и электрических энергоустановок, в т. ч. котельных –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32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 шт.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97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Запушено в работу грузоподъемных кранов -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87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97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Выданы заключения и функционируют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 объектов капитального строительства федерального уровня контроля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97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Ликвидированы в установленном порядке все бесхозяйные гидротехнические сооружения</a:t>
                      </a:r>
                    </a:p>
                  </a:txBody>
                  <a:tcPr marL="77992" marR="77992" marT="71689" marB="716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12651</TotalTime>
  <Words>506</Words>
  <Application>Microsoft Office PowerPoint</Application>
  <PresentationFormat>Лист A4 (210x297 мм)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Lato</vt:lpstr>
      <vt:lpstr>Lato Light</vt:lpstr>
      <vt:lpstr>Tahoma</vt:lpstr>
      <vt:lpstr>Calibri</vt:lpstr>
      <vt:lpstr>a_PlakatTitul</vt:lpstr>
      <vt:lpstr>Тема Office</vt:lpstr>
      <vt:lpstr>3_Тема Office</vt:lpstr>
      <vt:lpstr>Обзор правоприменительной практики Северо-Западного управления Ростехнадзора на территории Архангельской области за  6 месяцев 2023 года. Профилактические мероприятия.</vt:lpstr>
      <vt:lpstr>НАПРАВЛЕНИЯ КОНТРОЛЬНО-НАДЗОРНОЙ ДЕЯТЕЛЬНОСТИ</vt:lpstr>
      <vt:lpstr>СЕВЕРО-ЗАПАДНОЕ УПРАВЛЕНИЕ РОСТЕХНАДЗОРА</vt:lpstr>
      <vt:lpstr>ОБЪЕКТЫ НАДЗОРА НА ТЕРРИТОРИИ АРХАНГЕЛЬСКОЙ ОБЛАСТИ</vt:lpstr>
      <vt:lpstr>ПОКАЗАТЕЛИ КОНТРОЛЬНОЙ (НАДЗОРНОЙ) ДЕЯТЕЛЬНОСТИ НА ТЕРРИТОРИИ АРХАНГЕЛЬСКОЙ ОБЛАСТИ)</vt:lpstr>
      <vt:lpstr>ПРИМЕНЕНИЕ ВИДОВ АДМИНИСТРАТИВНЫХ НАКАЗАНИЙ</vt:lpstr>
      <vt:lpstr>ПРОФИЛАКТИЧЕСКИЕ МЕРОПРИЯТИЯ ПРИ ОСУЩЕСТВЛЕНИИ НАДЗОРА НА ТЕРРИТОРИИ АРХАНГЕЛЬСКОЙ ОБЛАСТИ</vt:lpstr>
      <vt:lpstr>АВАРИЙНОСТЬ И ТРАВМАТИЗМ</vt:lpstr>
      <vt:lpstr>РЕЗУЛЬТАТЫ СОВМЕСТНОЙ РАБОТЫ С ПОДНАДЗОРНЫМИ ПРЕДПРИЯТИЯМИ И ОРГАНАМИ ВЛАСТИ АРХАНГЕЛЬСКОЙ ОБЛАСТИ ЗА 2022 И 6 МЕС. 2023 ГГ.</vt:lpstr>
      <vt:lpstr>ВОПРОСЫ, ТРЕБУЮЩЕГО ДОПОЛНИТЕЛЬНОГО ВНИМАНИЯ И РЕШЕНИЯ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Проневская ПА</cp:lastModifiedBy>
  <cp:revision>716</cp:revision>
  <cp:lastPrinted>2023-09-08T09:18:48Z</cp:lastPrinted>
  <dcterms:created xsi:type="dcterms:W3CDTF">2018-02-26T10:08:29Z</dcterms:created>
  <dcterms:modified xsi:type="dcterms:W3CDTF">2023-09-08T09:19:27Z</dcterms:modified>
</cp:coreProperties>
</file>